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99"/>
  </p:notesMasterIdLst>
  <p:handoutMasterIdLst>
    <p:handoutMasterId r:id="rId100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263" r:id="rId20"/>
    <p:sldId id="385" r:id="rId21"/>
    <p:sldId id="387" r:id="rId22"/>
    <p:sldId id="388" r:id="rId23"/>
    <p:sldId id="386" r:id="rId24"/>
    <p:sldId id="396" r:id="rId25"/>
    <p:sldId id="394" r:id="rId26"/>
    <p:sldId id="390" r:id="rId27"/>
    <p:sldId id="391" r:id="rId28"/>
    <p:sldId id="392" r:id="rId29"/>
    <p:sldId id="393" r:id="rId30"/>
    <p:sldId id="397" r:id="rId31"/>
    <p:sldId id="398" r:id="rId32"/>
    <p:sldId id="40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14" r:id="rId41"/>
    <p:sldId id="457" r:id="rId42"/>
    <p:sldId id="408" r:id="rId43"/>
    <p:sldId id="410" r:id="rId44"/>
    <p:sldId id="411" r:id="rId45"/>
    <p:sldId id="412" r:id="rId46"/>
    <p:sldId id="454" r:id="rId47"/>
    <p:sldId id="455" r:id="rId48"/>
    <p:sldId id="415" r:id="rId49"/>
    <p:sldId id="463" r:id="rId50"/>
    <p:sldId id="465" r:id="rId51"/>
    <p:sldId id="417" r:id="rId52"/>
    <p:sldId id="458" r:id="rId53"/>
    <p:sldId id="459" r:id="rId54"/>
    <p:sldId id="461" r:id="rId55"/>
    <p:sldId id="462" r:id="rId56"/>
    <p:sldId id="420" r:id="rId57"/>
    <p:sldId id="421" r:id="rId58"/>
    <p:sldId id="464" r:id="rId59"/>
    <p:sldId id="422" r:id="rId60"/>
    <p:sldId id="423" r:id="rId61"/>
    <p:sldId id="424" r:id="rId62"/>
    <p:sldId id="425" r:id="rId63"/>
    <p:sldId id="427" r:id="rId64"/>
    <p:sldId id="428" r:id="rId65"/>
    <p:sldId id="437" r:id="rId66"/>
    <p:sldId id="429" r:id="rId67"/>
    <p:sldId id="430" r:id="rId68"/>
    <p:sldId id="431" r:id="rId69"/>
    <p:sldId id="432" r:id="rId70"/>
    <p:sldId id="434" r:id="rId71"/>
    <p:sldId id="433" r:id="rId72"/>
    <p:sldId id="435" r:id="rId73"/>
    <p:sldId id="436" r:id="rId74"/>
    <p:sldId id="438" r:id="rId75"/>
    <p:sldId id="439" r:id="rId76"/>
    <p:sldId id="449" r:id="rId77"/>
    <p:sldId id="441" r:id="rId78"/>
    <p:sldId id="442" r:id="rId79"/>
    <p:sldId id="443" r:id="rId80"/>
    <p:sldId id="444" r:id="rId81"/>
    <p:sldId id="445" r:id="rId82"/>
    <p:sldId id="446" r:id="rId83"/>
    <p:sldId id="448" r:id="rId84"/>
    <p:sldId id="450" r:id="rId85"/>
    <p:sldId id="451" r:id="rId86"/>
    <p:sldId id="476" r:id="rId87"/>
    <p:sldId id="453" r:id="rId88"/>
    <p:sldId id="467" r:id="rId89"/>
    <p:sldId id="469" r:id="rId90"/>
    <p:sldId id="468" r:id="rId91"/>
    <p:sldId id="471" r:id="rId92"/>
    <p:sldId id="472" r:id="rId93"/>
    <p:sldId id="473" r:id="rId94"/>
    <p:sldId id="474" r:id="rId95"/>
    <p:sldId id="475" r:id="rId96"/>
    <p:sldId id="338" r:id="rId97"/>
    <p:sldId id="447" r:id="rId9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Parte Prática" id="{E0CA726E-9F41-4EB3-A15D-C6355B9FB3E4}">
          <p14:sldIdLst>
            <p14:sldId id="263"/>
            <p14:sldId id="385"/>
            <p14:sldId id="387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14"/>
            <p14:sldId id="457"/>
            <p14:sldId id="408"/>
            <p14:sldId id="410"/>
            <p14:sldId id="411"/>
            <p14:sldId id="412"/>
            <p14:sldId id="454"/>
            <p14:sldId id="455"/>
          </p14:sldIdLst>
        </p14:section>
        <p14:section name="Prática 04" id="{9FB24D66-2B4F-4B75-AE96-181CBA8FDBDF}">
          <p14:sldIdLst>
            <p14:sldId id="415"/>
            <p14:sldId id="463"/>
            <p14:sldId id="465"/>
            <p14:sldId id="417"/>
            <p14:sldId id="458"/>
            <p14:sldId id="459"/>
            <p14:sldId id="461"/>
            <p14:sldId id="462"/>
            <p14:sldId id="420"/>
            <p14:sldId id="421"/>
            <p14:sldId id="464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37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Pratica 06" id="{24EB951C-D12A-4EDC-989A-6073ACB9667C}">
          <p14:sldIdLst>
            <p14:sldId id="438"/>
            <p14:sldId id="439"/>
            <p14:sldId id="449"/>
            <p14:sldId id="441"/>
            <p14:sldId id="442"/>
            <p14:sldId id="443"/>
            <p14:sldId id="444"/>
            <p14:sldId id="445"/>
            <p14:sldId id="446"/>
            <p14:sldId id="448"/>
          </p14:sldIdLst>
        </p14:section>
        <p14:section name="Prática 07" id="{259F7D66-25E3-406E-B2C1-0B3C2133B50A}">
          <p14:sldIdLst>
            <p14:sldId id="450"/>
            <p14:sldId id="451"/>
            <p14:sldId id="476"/>
            <p14:sldId id="453"/>
            <p14:sldId id="467"/>
            <p14:sldId id="469"/>
            <p14:sldId id="468"/>
            <p14:sldId id="471"/>
            <p14:sldId id="472"/>
            <p14:sldId id="473"/>
            <p14:sldId id="474"/>
            <p14:sldId id="475"/>
          </p14:sldIdLst>
        </p14:section>
        <p14:section name="Terceira Função Lambda" id="{F3778AC4-776A-46EC-9D17-92F3F0491B29}">
          <p14:sldIdLst>
            <p14:sldId id="338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B19"/>
    <a:srgbClr val="B288DA"/>
    <a:srgbClr val="E53877"/>
    <a:srgbClr val="599C33"/>
    <a:srgbClr val="E07A88"/>
    <a:srgbClr val="29283D"/>
    <a:srgbClr val="1E1E2C"/>
    <a:srgbClr val="FFEA7D"/>
    <a:srgbClr val="C40817"/>
    <a:srgbClr val="4B6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918" autoAdjust="0"/>
  </p:normalViewPr>
  <p:slideViewPr>
    <p:cSldViewPr snapToGrid="0">
      <p:cViewPr varScale="1">
        <p:scale>
          <a:sx n="138" d="100"/>
          <a:sy n="138" d="100"/>
        </p:scale>
        <p:origin x="120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9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4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784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417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012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721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508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078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43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626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823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1995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811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580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2809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314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049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44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174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184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912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7956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077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9775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52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4279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609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436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04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12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0040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6382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441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10" Type="http://schemas.openxmlformats.org/officeDocument/2006/relationships/slide" Target="slide45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10" Type="http://schemas.openxmlformats.org/officeDocument/2006/relationships/slide" Target="slide45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51.xml"/><Relationship Id="rId3" Type="http://schemas.openxmlformats.org/officeDocument/2006/relationships/image" Target="../media/image40.png"/><Relationship Id="rId7" Type="http://schemas.openxmlformats.org/officeDocument/2006/relationships/slide" Target="slide57.xml"/><Relationship Id="rId12" Type="http://schemas.openxmlformats.org/officeDocument/2006/relationships/slide" Target="slide50.xml"/><Relationship Id="rId2" Type="http://schemas.openxmlformats.org/officeDocument/2006/relationships/notesSlide" Target="../notesSlides/notesSlide47.xml"/><Relationship Id="rId16" Type="http://schemas.openxmlformats.org/officeDocument/2006/relationships/slide" Target="slide56.xml"/><Relationship Id="rId1" Type="http://schemas.openxmlformats.org/officeDocument/2006/relationships/slideLayout" Target="../slideLayouts/slideLayout60.xml"/><Relationship Id="rId6" Type="http://schemas.openxmlformats.org/officeDocument/2006/relationships/slide" Target="slide55.xml"/><Relationship Id="rId11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slide" Target="slide53.xml"/><Relationship Id="rId10" Type="http://schemas.openxmlformats.org/officeDocument/2006/relationships/slide" Target="slide60.xml"/><Relationship Id="rId4" Type="http://schemas.openxmlformats.org/officeDocument/2006/relationships/slide" Target="slide54.xml"/><Relationship Id="rId9" Type="http://schemas.openxmlformats.org/officeDocument/2006/relationships/slide" Target="slide59.xml"/><Relationship Id="rId14" Type="http://schemas.openxmlformats.org/officeDocument/2006/relationships/slide" Target="slide5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51.xml"/><Relationship Id="rId3" Type="http://schemas.openxmlformats.org/officeDocument/2006/relationships/image" Target="../media/image40.png"/><Relationship Id="rId7" Type="http://schemas.openxmlformats.org/officeDocument/2006/relationships/slide" Target="slide57.xml"/><Relationship Id="rId12" Type="http://schemas.openxmlformats.org/officeDocument/2006/relationships/slide" Target="slide50.xml"/><Relationship Id="rId2" Type="http://schemas.openxmlformats.org/officeDocument/2006/relationships/notesSlide" Target="../notesSlides/notesSlide48.xml"/><Relationship Id="rId16" Type="http://schemas.openxmlformats.org/officeDocument/2006/relationships/slide" Target="slide56.xml"/><Relationship Id="rId1" Type="http://schemas.openxmlformats.org/officeDocument/2006/relationships/slideLayout" Target="../slideLayouts/slideLayout60.xml"/><Relationship Id="rId6" Type="http://schemas.openxmlformats.org/officeDocument/2006/relationships/slide" Target="slide55.xml"/><Relationship Id="rId11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slide" Target="slide53.xml"/><Relationship Id="rId10" Type="http://schemas.openxmlformats.org/officeDocument/2006/relationships/slide" Target="slide60.xml"/><Relationship Id="rId4" Type="http://schemas.openxmlformats.org/officeDocument/2006/relationships/slide" Target="slide54.xml"/><Relationship Id="rId9" Type="http://schemas.openxmlformats.org/officeDocument/2006/relationships/slide" Target="slide59.xml"/><Relationship Id="rId14" Type="http://schemas.openxmlformats.org/officeDocument/2006/relationships/slide" Target="slide5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1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0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8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40.png"/><Relationship Id="rId7" Type="http://schemas.openxmlformats.org/officeDocument/2006/relationships/slide" Target="slide77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81.xml"/><Relationship Id="rId5" Type="http://schemas.openxmlformats.org/officeDocument/2006/relationships/slide" Target="slide76.xml"/><Relationship Id="rId10" Type="http://schemas.openxmlformats.org/officeDocument/2006/relationships/slide" Target="slide80.xml"/><Relationship Id="rId4" Type="http://schemas.openxmlformats.org/officeDocument/2006/relationships/image" Target="../media/image80.png"/><Relationship Id="rId9" Type="http://schemas.openxmlformats.org/officeDocument/2006/relationships/slide" Target="slide7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40.png"/><Relationship Id="rId7" Type="http://schemas.openxmlformats.org/officeDocument/2006/relationships/slide" Target="slide77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81.xml"/><Relationship Id="rId5" Type="http://schemas.openxmlformats.org/officeDocument/2006/relationships/slide" Target="slide76.xml"/><Relationship Id="rId10" Type="http://schemas.openxmlformats.org/officeDocument/2006/relationships/slide" Target="slide80.xml"/><Relationship Id="rId4" Type="http://schemas.openxmlformats.org/officeDocument/2006/relationships/image" Target="../media/image80.png"/><Relationship Id="rId9" Type="http://schemas.openxmlformats.org/officeDocument/2006/relationships/slide" Target="slide7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1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image" Target="../media/image40.png"/><Relationship Id="rId7" Type="http://schemas.openxmlformats.org/officeDocument/2006/relationships/slide" Target="slide89.xml"/><Relationship Id="rId12" Type="http://schemas.openxmlformats.org/officeDocument/2006/relationships/slide" Target="slide86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0.xml"/><Relationship Id="rId6" Type="http://schemas.openxmlformats.org/officeDocument/2006/relationships/slide" Target="slide88.xml"/><Relationship Id="rId11" Type="http://schemas.openxmlformats.org/officeDocument/2006/relationships/slide" Target="slide93.xml"/><Relationship Id="rId5" Type="http://schemas.openxmlformats.org/officeDocument/2006/relationships/slide" Target="slide87.xml"/><Relationship Id="rId10" Type="http://schemas.openxmlformats.org/officeDocument/2006/relationships/slide" Target="slide92.xml"/><Relationship Id="rId4" Type="http://schemas.openxmlformats.org/officeDocument/2006/relationships/image" Target="../media/image86.png"/><Relationship Id="rId9" Type="http://schemas.openxmlformats.org/officeDocument/2006/relationships/slide" Target="slide9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image" Target="../media/image40.png"/><Relationship Id="rId7" Type="http://schemas.openxmlformats.org/officeDocument/2006/relationships/slide" Target="slide89.xml"/><Relationship Id="rId12" Type="http://schemas.openxmlformats.org/officeDocument/2006/relationships/slide" Target="slide86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0.xml"/><Relationship Id="rId6" Type="http://schemas.openxmlformats.org/officeDocument/2006/relationships/slide" Target="slide88.xml"/><Relationship Id="rId11" Type="http://schemas.openxmlformats.org/officeDocument/2006/relationships/slide" Target="slide93.xml"/><Relationship Id="rId5" Type="http://schemas.openxmlformats.org/officeDocument/2006/relationships/slide" Target="slide87.xml"/><Relationship Id="rId10" Type="http://schemas.openxmlformats.org/officeDocument/2006/relationships/slide" Target="slide92.xml"/><Relationship Id="rId4" Type="http://schemas.openxmlformats.org/officeDocument/2006/relationships/image" Target="../media/image86.png"/><Relationship Id="rId9" Type="http://schemas.openxmlformats.org/officeDocument/2006/relationships/slide" Target="slide9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ib7Ta2JL4I&amp;list=PLMpVQWIR2lKesl8rRdVg4qbQcP64xGI2z&amp;index=16" TargetMode="External"/><Relationship Id="rId3" Type="http://schemas.openxmlformats.org/officeDocument/2006/relationships/hyperlink" Target="https://learn.acloud.guru/course/d15d3060-fa99-4dbd-90c1-c1b9abb70f53/overview" TargetMode="External"/><Relationship Id="rId7" Type="http://schemas.openxmlformats.org/officeDocument/2006/relationships/hyperlink" Target="https://www.youtube.com/watch?v=RCK9fBwrZeY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4Gu-jELbALA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da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3027218" y="1344484"/>
            <a:ext cx="2821289" cy="75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/PARA CADA PRÁTICA FORNECIDA, TEREMOS: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B589A76-FB9E-B9A5-0700-3AE7BD334F30}"/>
              </a:ext>
            </a:extLst>
          </p:cNvPr>
          <p:cNvCxnSpPr/>
          <p:nvPr/>
        </p:nvCxnSpPr>
        <p:spPr>
          <a:xfrm>
            <a:off x="1023982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/>
          <p:nvPr/>
        </p:nvCxnSpPr>
        <p:spPr>
          <a:xfrm>
            <a:off x="5552911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1807540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/PRIMEIRA FUNÇÃO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1825060" y="1783915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Primeiro contato com uma função Lambda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C78DD39-4041-6FD4-7D4F-5F1AFE4F3557}"/>
              </a:ext>
            </a:extLst>
          </p:cNvPr>
          <p:cNvGrpSpPr/>
          <p:nvPr/>
        </p:nvGrpSpPr>
        <p:grpSpPr>
          <a:xfrm>
            <a:off x="969425" y="1497922"/>
            <a:ext cx="737100" cy="737100"/>
            <a:chOff x="960750" y="1401750"/>
            <a:chExt cx="737100" cy="737100"/>
          </a:xfrm>
        </p:grpSpPr>
        <p:grpSp>
          <p:nvGrpSpPr>
            <p:cNvPr id="171" name="Google Shape;1481;p49">
              <a:extLst>
                <a:ext uri="{FF2B5EF4-FFF2-40B4-BE49-F238E27FC236}">
                  <a16:creationId xmlns:a16="http://schemas.microsoft.com/office/drawing/2014/main" id="{36E18B2F-D032-2472-61B4-60981AACA034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483;p49">
                <a:extLst>
                  <a:ext uri="{FF2B5EF4-FFF2-40B4-BE49-F238E27FC236}">
                    <a16:creationId xmlns:a16="http://schemas.microsoft.com/office/drawing/2014/main" id="{6611E5F0-2E77-285D-C842-7FDC15D0E286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5" name="Google Shape;1404;p49">
              <a:extLst>
                <a:ext uri="{FF2B5EF4-FFF2-40B4-BE49-F238E27FC236}">
                  <a16:creationId xmlns:a16="http://schemas.microsoft.com/office/drawing/2014/main" id="{972DE0A3-FDBF-4497-52A9-1111F29F0A1F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97" name="Google Shape;1404;p49">
            <a:extLst>
              <a:ext uri="{FF2B5EF4-FFF2-40B4-BE49-F238E27FC236}">
                <a16:creationId xmlns:a16="http://schemas.microsoft.com/office/drawing/2014/main" id="{DAE1E15E-A834-E62D-63BB-8CD4C13DE73D}"/>
              </a:ext>
            </a:extLst>
          </p:cNvPr>
          <p:cNvSpPr txBox="1"/>
          <p:nvPr/>
        </p:nvSpPr>
        <p:spPr>
          <a:xfrm>
            <a:off x="1807540" y="2399501"/>
            <a:ext cx="1845000" cy="5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/MÓDULOS ADICIONAIS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1405;p49">
            <a:extLst>
              <a:ext uri="{FF2B5EF4-FFF2-40B4-BE49-F238E27FC236}">
                <a16:creationId xmlns:a16="http://schemas.microsoft.com/office/drawing/2014/main" id="{FFDC0DB4-2367-C822-6E20-00D835B5E970}"/>
              </a:ext>
            </a:extLst>
          </p:cNvPr>
          <p:cNvSpPr txBox="1"/>
          <p:nvPr/>
        </p:nvSpPr>
        <p:spPr>
          <a:xfrm>
            <a:off x="1825060" y="2876912"/>
            <a:ext cx="2108654" cy="35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Uso de módulos e scripts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1E950EEF-B17E-2067-63CC-A788FCCC5588}"/>
              </a:ext>
            </a:extLst>
          </p:cNvPr>
          <p:cNvGrpSpPr/>
          <p:nvPr/>
        </p:nvGrpSpPr>
        <p:grpSpPr>
          <a:xfrm>
            <a:off x="969425" y="2399501"/>
            <a:ext cx="737100" cy="737100"/>
            <a:chOff x="960750" y="1401750"/>
            <a:chExt cx="737100" cy="737100"/>
          </a:xfrm>
        </p:grpSpPr>
        <p:grpSp>
          <p:nvGrpSpPr>
            <p:cNvPr id="100" name="Google Shape;1481;p49">
              <a:extLst>
                <a:ext uri="{FF2B5EF4-FFF2-40B4-BE49-F238E27FC236}">
                  <a16:creationId xmlns:a16="http://schemas.microsoft.com/office/drawing/2014/main" id="{B6389CC0-8F0A-39BB-74DC-B9DEF0B3FCFE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19" name="Google Shape;1482;p49">
                <a:extLst>
                  <a:ext uri="{FF2B5EF4-FFF2-40B4-BE49-F238E27FC236}">
                    <a16:creationId xmlns:a16="http://schemas.microsoft.com/office/drawing/2014/main" id="{4E4FA674-9C16-AF5B-7D1A-54D3E0A5367F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483;p49">
                <a:extLst>
                  <a:ext uri="{FF2B5EF4-FFF2-40B4-BE49-F238E27FC236}">
                    <a16:creationId xmlns:a16="http://schemas.microsoft.com/office/drawing/2014/main" id="{D0BC7B1C-4835-3BBF-5DFC-50585D29ED27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8" name="Google Shape;1404;p49">
              <a:extLst>
                <a:ext uri="{FF2B5EF4-FFF2-40B4-BE49-F238E27FC236}">
                  <a16:creationId xmlns:a16="http://schemas.microsoft.com/office/drawing/2014/main" id="{C2328CD1-8EAE-70C6-AB05-37BAF78A88E8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28" name="Google Shape;1404;p49">
            <a:extLst>
              <a:ext uri="{FF2B5EF4-FFF2-40B4-BE49-F238E27FC236}">
                <a16:creationId xmlns:a16="http://schemas.microsoft.com/office/drawing/2014/main" id="{BB24353C-A26E-F69D-D586-294D308163CB}"/>
              </a:ext>
            </a:extLst>
          </p:cNvPr>
          <p:cNvSpPr txBox="1"/>
          <p:nvPr/>
        </p:nvSpPr>
        <p:spPr>
          <a:xfrm>
            <a:off x="1807540" y="3319767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/INTEGRAÇÃO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405;p49">
            <a:extLst>
              <a:ext uri="{FF2B5EF4-FFF2-40B4-BE49-F238E27FC236}">
                <a16:creationId xmlns:a16="http://schemas.microsoft.com/office/drawing/2014/main" id="{8785EE89-243F-976F-65F5-DF237B9065C5}"/>
              </a:ext>
            </a:extLst>
          </p:cNvPr>
          <p:cNvSpPr txBox="1"/>
          <p:nvPr/>
        </p:nvSpPr>
        <p:spPr>
          <a:xfrm>
            <a:off x="1825060" y="3656692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Configurando role e lendo objeto do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98E28AFE-8FE0-37FA-B65A-7E61A1B4D163}"/>
              </a:ext>
            </a:extLst>
          </p:cNvPr>
          <p:cNvGrpSpPr/>
          <p:nvPr/>
        </p:nvGrpSpPr>
        <p:grpSpPr>
          <a:xfrm>
            <a:off x="969425" y="3370699"/>
            <a:ext cx="737100" cy="737100"/>
            <a:chOff x="960750" y="1401750"/>
            <a:chExt cx="737100" cy="737100"/>
          </a:xfrm>
        </p:grpSpPr>
        <p:grpSp>
          <p:nvGrpSpPr>
            <p:cNvPr id="131" name="Google Shape;1481;p49">
              <a:extLst>
                <a:ext uri="{FF2B5EF4-FFF2-40B4-BE49-F238E27FC236}">
                  <a16:creationId xmlns:a16="http://schemas.microsoft.com/office/drawing/2014/main" id="{516ECC35-6534-D070-5941-F64953E18D5C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34" name="Google Shape;1482;p49">
                <a:extLst>
                  <a:ext uri="{FF2B5EF4-FFF2-40B4-BE49-F238E27FC236}">
                    <a16:creationId xmlns:a16="http://schemas.microsoft.com/office/drawing/2014/main" id="{E48532FB-7438-C2F1-3B7D-50674BFB6747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483;p49">
                <a:extLst>
                  <a:ext uri="{FF2B5EF4-FFF2-40B4-BE49-F238E27FC236}">
                    <a16:creationId xmlns:a16="http://schemas.microsoft.com/office/drawing/2014/main" id="{8987C00A-FD65-C24E-729A-5BDE18C26058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3" name="Google Shape;1404;p49">
              <a:extLst>
                <a:ext uri="{FF2B5EF4-FFF2-40B4-BE49-F238E27FC236}">
                  <a16:creationId xmlns:a16="http://schemas.microsoft.com/office/drawing/2014/main" id="{3BC53FCB-C44A-D648-1CE3-8AEADE51F4AD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6" name="Google Shape;1404;p49">
            <a:extLst>
              <a:ext uri="{FF2B5EF4-FFF2-40B4-BE49-F238E27FC236}">
                <a16:creationId xmlns:a16="http://schemas.microsoft.com/office/drawing/2014/main" id="{1E56AD34-96C9-B275-7596-1ACDA2D87D55}"/>
              </a:ext>
            </a:extLst>
          </p:cNvPr>
          <p:cNvSpPr txBox="1"/>
          <p:nvPr/>
        </p:nvSpPr>
        <p:spPr>
          <a:xfrm>
            <a:off x="5950737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/GATILHO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405;p49">
            <a:extLst>
              <a:ext uri="{FF2B5EF4-FFF2-40B4-BE49-F238E27FC236}">
                <a16:creationId xmlns:a16="http://schemas.microsoft.com/office/drawing/2014/main" id="{A2DCB03F-AD72-E288-8397-09D2930BED4C}"/>
              </a:ext>
            </a:extLst>
          </p:cNvPr>
          <p:cNvSpPr txBox="1"/>
          <p:nvPr/>
        </p:nvSpPr>
        <p:spPr>
          <a:xfrm>
            <a:off x="5968256" y="1783915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Execução função a partir de evento do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AA6B3BF-A70F-BB8A-8F32-3445B2D6AE52}"/>
              </a:ext>
            </a:extLst>
          </p:cNvPr>
          <p:cNvGrpSpPr/>
          <p:nvPr/>
        </p:nvGrpSpPr>
        <p:grpSpPr>
          <a:xfrm>
            <a:off x="5112622" y="1497922"/>
            <a:ext cx="737100" cy="737100"/>
            <a:chOff x="960750" y="1401750"/>
            <a:chExt cx="737100" cy="737100"/>
          </a:xfrm>
        </p:grpSpPr>
        <p:grpSp>
          <p:nvGrpSpPr>
            <p:cNvPr id="139" name="Google Shape;1481;p49">
              <a:extLst>
                <a:ext uri="{FF2B5EF4-FFF2-40B4-BE49-F238E27FC236}">
                  <a16:creationId xmlns:a16="http://schemas.microsoft.com/office/drawing/2014/main" id="{9D89DED7-1712-D581-A720-F3537376C712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1" name="Google Shape;1482;p49">
                <a:extLst>
                  <a:ext uri="{FF2B5EF4-FFF2-40B4-BE49-F238E27FC236}">
                    <a16:creationId xmlns:a16="http://schemas.microsoft.com/office/drawing/2014/main" id="{26D65C30-41C7-1B41-B267-0B6AE6DC7991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483;p49">
                <a:extLst>
                  <a:ext uri="{FF2B5EF4-FFF2-40B4-BE49-F238E27FC236}">
                    <a16:creationId xmlns:a16="http://schemas.microsoft.com/office/drawing/2014/main" id="{73533EBF-F879-E169-C0E8-79772B02F305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0" name="Google Shape;1404;p49">
              <a:extLst>
                <a:ext uri="{FF2B5EF4-FFF2-40B4-BE49-F238E27FC236}">
                  <a16:creationId xmlns:a16="http://schemas.microsoft.com/office/drawing/2014/main" id="{85BCC49B-44FB-674C-91DF-3C276BFABCDE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43" name="Google Shape;1404;p49">
            <a:extLst>
              <a:ext uri="{FF2B5EF4-FFF2-40B4-BE49-F238E27FC236}">
                <a16:creationId xmlns:a16="http://schemas.microsoft.com/office/drawing/2014/main" id="{DD8EAF42-5A18-A0DD-917B-52CFC72721C5}"/>
              </a:ext>
            </a:extLst>
          </p:cNvPr>
          <p:cNvSpPr txBox="1"/>
          <p:nvPr/>
        </p:nvSpPr>
        <p:spPr>
          <a:xfrm>
            <a:off x="5941130" y="2328666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/DESLIGANDO EC2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05;p49">
            <a:extLst>
              <a:ext uri="{FF2B5EF4-FFF2-40B4-BE49-F238E27FC236}">
                <a16:creationId xmlns:a16="http://schemas.microsoft.com/office/drawing/2014/main" id="{7BD3C356-00D3-36DC-9710-AA23E6B1AD65}"/>
              </a:ext>
            </a:extLst>
          </p:cNvPr>
          <p:cNvSpPr txBox="1"/>
          <p:nvPr/>
        </p:nvSpPr>
        <p:spPr>
          <a:xfrm>
            <a:off x="5958649" y="2665591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para desligar EC2 à noite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DB3BF4E1-05B9-16EE-B09C-341E3A57A1B3}"/>
              </a:ext>
            </a:extLst>
          </p:cNvPr>
          <p:cNvGrpSpPr/>
          <p:nvPr/>
        </p:nvGrpSpPr>
        <p:grpSpPr>
          <a:xfrm>
            <a:off x="5103015" y="2379598"/>
            <a:ext cx="737100" cy="737100"/>
            <a:chOff x="960750" y="1401750"/>
            <a:chExt cx="737100" cy="737100"/>
          </a:xfrm>
        </p:grpSpPr>
        <p:grpSp>
          <p:nvGrpSpPr>
            <p:cNvPr id="146" name="Google Shape;1481;p49">
              <a:extLst>
                <a:ext uri="{FF2B5EF4-FFF2-40B4-BE49-F238E27FC236}">
                  <a16:creationId xmlns:a16="http://schemas.microsoft.com/office/drawing/2014/main" id="{BB4BF65D-E4FC-9A54-AA4D-DC68A64D8E05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8" name="Google Shape;1482;p49">
                <a:extLst>
                  <a:ext uri="{FF2B5EF4-FFF2-40B4-BE49-F238E27FC236}">
                    <a16:creationId xmlns:a16="http://schemas.microsoft.com/office/drawing/2014/main" id="{2D060DD3-6A90-403B-A8F5-AB8F894758A0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1483;p49">
                <a:extLst>
                  <a:ext uri="{FF2B5EF4-FFF2-40B4-BE49-F238E27FC236}">
                    <a16:creationId xmlns:a16="http://schemas.microsoft.com/office/drawing/2014/main" id="{BB73D6E7-ABE0-1077-63AD-4C9C8140A93D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7" name="Google Shape;1404;p49">
              <a:extLst>
                <a:ext uri="{FF2B5EF4-FFF2-40B4-BE49-F238E27FC236}">
                  <a16:creationId xmlns:a16="http://schemas.microsoft.com/office/drawing/2014/main" id="{5FD7E036-0EFE-2F7D-5AA6-4A8442F5BD10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63" name="Google Shape;1404;p49">
            <a:extLst>
              <a:ext uri="{FF2B5EF4-FFF2-40B4-BE49-F238E27FC236}">
                <a16:creationId xmlns:a16="http://schemas.microsoft.com/office/drawing/2014/main" id="{B04DC04C-6284-58CD-4806-D9763141C0EB}"/>
              </a:ext>
            </a:extLst>
          </p:cNvPr>
          <p:cNvSpPr txBox="1"/>
          <p:nvPr/>
        </p:nvSpPr>
        <p:spPr>
          <a:xfrm>
            <a:off x="5950737" y="3304595"/>
            <a:ext cx="2399888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/ELIMINAR EBS ‘SOLTOS’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1405;p49">
            <a:extLst>
              <a:ext uri="{FF2B5EF4-FFF2-40B4-BE49-F238E27FC236}">
                <a16:creationId xmlns:a16="http://schemas.microsoft.com/office/drawing/2014/main" id="{454DB5C4-F029-35C2-C22A-C3838FC4A9D8}"/>
              </a:ext>
            </a:extLst>
          </p:cNvPr>
          <p:cNvSpPr txBox="1"/>
          <p:nvPr/>
        </p:nvSpPr>
        <p:spPr>
          <a:xfrm>
            <a:off x="5968255" y="3641520"/>
            <a:ext cx="2179659" cy="63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Função para identificar e eliminar volumes EBS não vinculados à instâncias EC2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AA10942-96CA-4E3D-E61F-BF9A0D53EB21}"/>
              </a:ext>
            </a:extLst>
          </p:cNvPr>
          <p:cNvGrpSpPr/>
          <p:nvPr/>
        </p:nvGrpSpPr>
        <p:grpSpPr>
          <a:xfrm>
            <a:off x="5112622" y="3355527"/>
            <a:ext cx="737100" cy="737100"/>
            <a:chOff x="960750" y="1401750"/>
            <a:chExt cx="737100" cy="737100"/>
          </a:xfrm>
        </p:grpSpPr>
        <p:grpSp>
          <p:nvGrpSpPr>
            <p:cNvPr id="66" name="Google Shape;1481;p49">
              <a:extLst>
                <a:ext uri="{FF2B5EF4-FFF2-40B4-BE49-F238E27FC236}">
                  <a16:creationId xmlns:a16="http://schemas.microsoft.com/office/drawing/2014/main" id="{B5D818B6-D876-62E2-F46F-27ACCF115932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68" name="Google Shape;1482;p49">
                <a:extLst>
                  <a:ext uri="{FF2B5EF4-FFF2-40B4-BE49-F238E27FC236}">
                    <a16:creationId xmlns:a16="http://schemas.microsoft.com/office/drawing/2014/main" id="{93651E12-C868-5305-36B8-7BDE2D849EBC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483;p49">
                <a:extLst>
                  <a:ext uri="{FF2B5EF4-FFF2-40B4-BE49-F238E27FC236}">
                    <a16:creationId xmlns:a16="http://schemas.microsoft.com/office/drawing/2014/main" id="{DD6281A2-0911-0D22-7CFD-F7C806C7B3EE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7" name="Google Shape;1404;p49">
              <a:extLst>
                <a:ext uri="{FF2B5EF4-FFF2-40B4-BE49-F238E27FC236}">
                  <a16:creationId xmlns:a16="http://schemas.microsoft.com/office/drawing/2014/main" id="{E7AC15D9-857D-3923-1070-4963B0F6AF86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00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903024" cy="31061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376268"/>
            <a:ext cx="47060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&gt;:log-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/lambda/...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933182" y="1396358"/>
            <a:ext cx="21475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Pink Floyd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Dogs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82116" y="1563194"/>
            <a:ext cx="4706051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informações sobre a banda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'Próxima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música da playlist: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'Autor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Álbum: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Voce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esta ouvindo sua musica preferida!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397771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expertsAWS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  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 de log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constantes do módulo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formatação do objeto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5234148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994256" y="1371421"/>
            <a:ext cx="4577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Função para retornar os campos 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schema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e configurando objeto de log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parâmetros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parâmetros.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atributos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possui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campos'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implement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800268"/>
                  </p:ext>
                </p:extLst>
              </p:nvPr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8278188"/>
                  </p:ext>
                </p:extLst>
              </p:nvPr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265178"/>
                  </p:ext>
                </p:extLst>
              </p:nvPr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4094824"/>
                  </p:ext>
                </p:extLst>
              </p:nvPr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851256"/>
                  </p:ext>
                </p:extLst>
              </p:nvPr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16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71560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rock_albuns.csv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banda;album;ano;nota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Moon;1973;10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Jam;Ten;1991;10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“rock_albuns.csv”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08062" y="1284369"/>
            <a:ext cx="423255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do projeto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aws-experts-dx6sdjz2j7ro-sa-east-1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lambda/input/rock_albuns.csv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</a:t>
            </a:r>
            <a:r>
              <a:rPr lang="pt-BR" sz="10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Realizando a leitura do objeto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data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(1)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5799669" y="1701295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para esta função Lambda será formada por duas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policies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: a primeira, demonstrada por este slide, é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genérica que poderá ser utilizada por todas as funções Lambda criadas a partir de agora e permite a criação de grupos de logs e a escrita de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de logs nestes grupos.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5853003" y="1500118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014163" y="136677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B1774FD-6B30-3041-87A5-4E8D279E9255}"/>
              </a:ext>
            </a:extLst>
          </p:cNvPr>
          <p:cNvSpPr txBox="1">
            <a:spLocks/>
          </p:cNvSpPr>
          <p:nvPr/>
        </p:nvSpPr>
        <p:spPr>
          <a:xfrm>
            <a:off x="6648968" y="3787601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9CAFA008-5001-0770-4B37-EA48BD95BC07}"/>
              </a:ext>
            </a:extLst>
          </p:cNvPr>
          <p:cNvSpPr txBox="1">
            <a:spLocks/>
          </p:cNvSpPr>
          <p:nvPr/>
        </p:nvSpPr>
        <p:spPr>
          <a:xfrm>
            <a:off x="6756690" y="3623652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1896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(2) –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8"/>
            <a:ext cx="7300372" cy="7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segunda parte da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será formada por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fundamental que descreve permissões de acesso à chamada de API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 para objetos CSV presentes em localidade específica. Com isso, a função Lambda que assumir esta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poderá realizar a leitura de arquivos CSV no caminho descrito.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622800" y="2654300"/>
            <a:ext cx="3413" cy="7975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54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086911"/>
                  </p:ext>
                </p:extLst>
              </p:nvPr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6120751"/>
                  </p:ext>
                </p:extLst>
              </p:nvPr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133693"/>
                  </p:ext>
                </p:extLst>
              </p:nvPr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1133764"/>
                  </p:ext>
                </p:extLst>
              </p:nvPr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2" grpId="0"/>
      <p:bldP spid="224" grpId="0"/>
      <p:bldP spid="226" grpId="0"/>
      <p:bldP spid="274" grpId="0"/>
      <p:bldP spid="70" grpId="0"/>
      <p:bldP spid="7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596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C6A9807-D068-66CF-80C6-CD09F2E8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2" y="2662187"/>
            <a:ext cx="7966799" cy="18961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AD72D6-6B68-9FEF-58EB-F52248B9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63" y="1370034"/>
            <a:ext cx="4699566" cy="12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(1) - OVERVIEW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677215" y="1183625"/>
            <a:ext cx="7746784" cy="18453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24D9CC22-5849-E891-1491-F85366CE5CA0}"/>
              </a:ext>
            </a:extLst>
          </p:cNvPr>
          <p:cNvSpPr txBox="1">
            <a:spLocks/>
          </p:cNvSpPr>
          <p:nvPr/>
        </p:nvSpPr>
        <p:spPr>
          <a:xfrm flipH="1">
            <a:off x="796200" y="1349046"/>
            <a:ext cx="7366970" cy="148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esta função Lambda necessita de basicamente três acessos principais: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logs no CloudWatch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CSV do S3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objeto JSON no S3</a:t>
            </a:r>
          </a:p>
          <a:p>
            <a:pPr marL="228600" indent="-228600">
              <a:buAutoNum type="arabicPeriod"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uma melhor organização, estas permissões estarão descritas em três diferentes políticas, sendo duas delas já utilizadas previamente neste mesmo material.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49DFA7-5E5E-1401-929F-30E79199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9" y="3501106"/>
            <a:ext cx="7677301" cy="735128"/>
          </a:xfrm>
          <a:prstGeom prst="rect">
            <a:avLst/>
          </a:prstGeom>
        </p:spPr>
      </p:pic>
      <p:sp>
        <p:nvSpPr>
          <p:cNvPr id="43" name="Google Shape;860;p39">
            <a:extLst>
              <a:ext uri="{FF2B5EF4-FFF2-40B4-BE49-F238E27FC236}">
                <a16:creationId xmlns:a16="http://schemas.microsoft.com/office/drawing/2014/main" id="{9D61AC7C-1A74-BB08-C351-AF94AC30AC97}"/>
              </a:ext>
            </a:extLst>
          </p:cNvPr>
          <p:cNvSpPr/>
          <p:nvPr/>
        </p:nvSpPr>
        <p:spPr>
          <a:xfrm>
            <a:off x="705670" y="319136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732;p37">
            <a:extLst>
              <a:ext uri="{FF2B5EF4-FFF2-40B4-BE49-F238E27FC236}">
                <a16:creationId xmlns:a16="http://schemas.microsoft.com/office/drawing/2014/main" id="{20832B9F-6263-43B2-48AB-4858EC832C85}"/>
              </a:ext>
            </a:extLst>
          </p:cNvPr>
          <p:cNvSpPr txBox="1">
            <a:spLocks/>
          </p:cNvSpPr>
          <p:nvPr/>
        </p:nvSpPr>
        <p:spPr>
          <a:xfrm>
            <a:off x="866830" y="3058022"/>
            <a:ext cx="352102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/ROLE PARA ESTA FUNÇÃO LAMBDA: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25BF67CB-209D-BA3C-CABC-D3E866A688F9}"/>
              </a:ext>
            </a:extLst>
          </p:cNvPr>
          <p:cNvSpPr txBox="1">
            <a:spLocks/>
          </p:cNvSpPr>
          <p:nvPr/>
        </p:nvSpPr>
        <p:spPr>
          <a:xfrm>
            <a:off x="662255" y="444389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25AE934E-178B-F3A0-9696-500B5AD2775B}"/>
              </a:ext>
            </a:extLst>
          </p:cNvPr>
          <p:cNvSpPr txBox="1">
            <a:spLocks/>
          </p:cNvSpPr>
          <p:nvPr/>
        </p:nvSpPr>
        <p:spPr>
          <a:xfrm>
            <a:off x="769977" y="427994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080029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ROLE IAM (2)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5442835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6281943" y="1509572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ao lado refere-se ao elemento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cloudwatch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-lambda-logs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descrita para esta função Lambda. As ações descritas nesta política permitem que funções Lambda realizem a criação de grupos de logs e a escrita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eventos de logs em grupos com o prefixo /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aws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/lambda/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6335277" y="1308395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496437" y="117505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27B6585B-D695-259C-A48C-A3589FDFD52F}"/>
              </a:ext>
            </a:extLst>
          </p:cNvPr>
          <p:cNvSpPr txBox="1">
            <a:spLocks/>
          </p:cNvSpPr>
          <p:nvPr/>
        </p:nvSpPr>
        <p:spPr>
          <a:xfrm>
            <a:off x="6849006" y="354393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7502561B-847E-C578-24C4-FF3885E8C102}"/>
              </a:ext>
            </a:extLst>
          </p:cNvPr>
          <p:cNvSpPr txBox="1">
            <a:spLocks/>
          </p:cNvSpPr>
          <p:nvPr/>
        </p:nvSpPr>
        <p:spPr>
          <a:xfrm>
            <a:off x="6956728" y="337998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312105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(3) – S3 GET CSV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7"/>
            <a:ext cx="5735923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s3-get-csv-data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csv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leitura de todos os objetos do tipo CSV presentes no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731;p37">
            <a:extLst>
              <a:ext uri="{FF2B5EF4-FFF2-40B4-BE49-F238E27FC236}">
                <a16:creationId xmlns:a16="http://schemas.microsoft.com/office/drawing/2014/main" id="{27A6A4D7-AB08-97B7-F270-54BC9C2AEF14}"/>
              </a:ext>
            </a:extLst>
          </p:cNvPr>
          <p:cNvSpPr txBox="1">
            <a:spLocks/>
          </p:cNvSpPr>
          <p:nvPr/>
        </p:nvSpPr>
        <p:spPr>
          <a:xfrm>
            <a:off x="6898204" y="381825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5" name="Google Shape;398;p31">
            <a:extLst>
              <a:ext uri="{FF2B5EF4-FFF2-40B4-BE49-F238E27FC236}">
                <a16:creationId xmlns:a16="http://schemas.microsoft.com/office/drawing/2014/main" id="{5BF2AABD-845E-AC54-E93E-1E098B25F4EC}"/>
              </a:ext>
            </a:extLst>
          </p:cNvPr>
          <p:cNvSpPr txBox="1">
            <a:spLocks/>
          </p:cNvSpPr>
          <p:nvPr/>
        </p:nvSpPr>
        <p:spPr>
          <a:xfrm>
            <a:off x="7005926" y="365430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pic>
        <p:nvPicPr>
          <p:cNvPr id="6" name="Gráfico 5" descr="Setas de divisa">
            <a:extLst>
              <a:ext uri="{FF2B5EF4-FFF2-40B4-BE49-F238E27FC236}">
                <a16:creationId xmlns:a16="http://schemas.microsoft.com/office/drawing/2014/main" id="{50297AEC-A6A0-9049-B7DF-BBF4DE17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755" y="3850774"/>
            <a:ext cx="298449" cy="2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5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(4) – S3 PUT JSON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6" y="3451827"/>
            <a:ext cx="7219372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s3-put-json-data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escrita de todos os objetos do tipo JSON em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CC7A0A-04E7-1658-8F17-A326EB457581}"/>
              </a:ext>
            </a:extLst>
          </p:cNvPr>
          <p:cNvSpPr txBox="1"/>
          <p:nvPr/>
        </p:nvSpPr>
        <p:spPr>
          <a:xfrm>
            <a:off x="897429" y="1277499"/>
            <a:ext cx="67550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2335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178377" y="404985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286099" y="388590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26A26F6-EEA9-232B-C17C-93283F865BBE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8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Detalhando agora a primeira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(localizada no arquivo lambda_function.py),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CB592BA-BE71-C38F-EDEA-4DA2501FE903}"/>
              </a:ext>
            </a:extLst>
          </p:cNvPr>
          <p:cNvSpPr txBox="1"/>
          <p:nvPr/>
        </p:nvSpPr>
        <p:spPr>
          <a:xfrm>
            <a:off x="866830" y="1248415"/>
            <a:ext cx="55375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e configurando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 via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Extraindo dados do objeto a partir do evento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'Bucket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Objeto de entrada: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do evento.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3" y="1475234"/>
            <a:ext cx="2456992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Em seguida,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através do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().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algumas transformações em Python são chamadas para transformar o objeto CSV em um objeto JSON aninhado (lista formada por dicionários).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014FD66-A816-C4E9-7795-E4645BF6BD32}"/>
              </a:ext>
            </a:extLst>
          </p:cNvPr>
          <p:cNvSpPr txBox="1"/>
          <p:nvPr/>
        </p:nvSpPr>
        <p:spPr>
          <a:xfrm>
            <a:off x="772305" y="1422980"/>
            <a:ext cx="54661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Realizando leitura do objeto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'Realizando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leitura do objeto CSV de entrada inserido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).split(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'Dados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entrada lidos com sucesso e transformados em lista do Python'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do objeto.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Transformando objeto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'Transformando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arquivo original em objeto do tipo JSON'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[{h: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h,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)}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'Objeto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JSON gerado com sucesso: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transformar conteúdo em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4" y="1475233"/>
            <a:ext cx="2396159" cy="252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fim, na última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são definidas variáveis relacionadas a escrita do objeto JSON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para realizar a escrita do objeto JSON. Como complemento, a função retorna um código de status indicando o sucesso da operação e o próprio objeto JSON no body de retorno da requisição.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46C525-EDDC-0038-ABC5-466ABA5CCF12}"/>
              </a:ext>
            </a:extLst>
          </p:cNvPr>
          <p:cNvSpPr txBox="1"/>
          <p:nvPr/>
        </p:nvSpPr>
        <p:spPr>
          <a:xfrm>
            <a:off x="924350" y="1420039"/>
            <a:ext cx="532405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Escrevendo saída no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'Escrevendo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JSON no S3'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lambda/output/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'Arquivo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escrito com sucesso em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escrever dados no s3 (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69" y="1672574"/>
            <a:ext cx="3852221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750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680879"/>
                  </p:ext>
                </p:extLst>
              </p:nvPr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617778"/>
                  </p:ext>
                </p:extLst>
              </p:nvPr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911717"/>
                  </p:ext>
                </p:extLst>
              </p:nvPr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44588"/>
                  </p:ext>
                </p:extLst>
              </p:nvPr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19517"/>
                  </p:ext>
                </p:extLst>
              </p:nvPr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796224"/>
                  </p:ext>
                </p:extLst>
              </p:nvPr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768213"/>
                  </p:ext>
                </p:extLst>
              </p:nvPr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402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3F175A-5A28-6E46-22AA-199FAF886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2793250"/>
            <a:ext cx="7937005" cy="12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76547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55622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desligar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59BC92A-9F27-ABF7-3F18-2E43AB475935}"/>
              </a:ext>
            </a:extLst>
          </p:cNvPr>
          <p:cNvSpPr txBox="1"/>
          <p:nvPr/>
        </p:nvSpPr>
        <p:spPr>
          <a:xfrm>
            <a:off x="954401" y="134969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ManageEC2Instances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ec2:StartInstances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ec2:StopInstances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91012" y="1889266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49066" y="2431473"/>
            <a:ext cx="240378" cy="1472767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D9B5BF2-E846-5B5A-F882-35591F55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5" y="4070077"/>
            <a:ext cx="6232790" cy="812151"/>
          </a:xfrm>
          <a:prstGeom prst="rect">
            <a:avLst/>
          </a:prstGeom>
        </p:spPr>
      </p:pic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6DE365D-29D3-543F-8EE4-E5836A6BE153}"/>
              </a:ext>
            </a:extLst>
          </p:cNvPr>
          <p:cNvCxnSpPr>
            <a:stCxn id="4" idx="1"/>
            <a:endCxn id="44" idx="1"/>
          </p:cNvCxnSpPr>
          <p:nvPr/>
        </p:nvCxnSpPr>
        <p:spPr>
          <a:xfrm rot="10800000" flipH="1" flipV="1">
            <a:off x="4072546" y="2558557"/>
            <a:ext cx="1476519" cy="609300"/>
          </a:xfrm>
          <a:prstGeom prst="bentConnector5">
            <a:avLst>
              <a:gd name="adj1" fmla="val 43632"/>
              <a:gd name="adj2" fmla="val 100344"/>
              <a:gd name="adj3" fmla="val 7091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388253E-EE4F-C000-337C-A78088AE3D4E}"/>
              </a:ext>
            </a:extLst>
          </p:cNvPr>
          <p:cNvSpPr/>
          <p:nvPr/>
        </p:nvSpPr>
        <p:spPr>
          <a:xfrm>
            <a:off x="763050" y="4606637"/>
            <a:ext cx="1169659" cy="26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0077" y="401934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57799" y="385539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2D0B48B-74F3-FD14-42FD-E1E586252A33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log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ec2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todas as regiões AWS da conta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todas as regiões de uma conta AWS com o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EC2'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obtidas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no processo de listagem'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82132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cada região da AWS e inicializando um recurso específico para cada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'Iniciando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instâncias EC2 na região com status running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ec2.instances.filter(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instance-state-name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       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a existência de instâncias em execução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instance.stop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(instance.id)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'Instância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encerrada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encerrar instância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Verificando ações realizadas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desligadas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instâncias EC2 no processo'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Nenhuma instância EC2 em execução no momento. Função finalizada.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5746E9D-CE2D-58A7-EEAC-7AF9799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75000"/>
                  </a:schemeClr>
                </a:solidFill>
              </a:rPr>
              <a:t>/PRÁTICA 06</a:t>
            </a:r>
            <a:br>
              <a:rPr lang="en" dirty="0"/>
            </a:br>
            <a:r>
              <a:rPr lang="en" sz="3200" dirty="0"/>
              <a:t>ELIMINANDO VOLUMES EBS NÃO VINCULADOS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2644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>
                <a:latin typeface="Consolas" panose="020B0609020204030204" pitchFamily="49" charset="0"/>
              </a:rPr>
              <a:t>Agendar um evento via </a:t>
            </a:r>
            <a:r>
              <a:rPr lang="pt-BR" sz="1000" dirty="0" err="1">
                <a:latin typeface="Consolas" panose="020B0609020204030204" pitchFamily="49" charset="0"/>
              </a:rPr>
              <a:t>EventBridge</a:t>
            </a:r>
            <a:r>
              <a:rPr lang="pt-BR" sz="1000" dirty="0">
                <a:latin typeface="Consolas" panose="020B0609020204030204" pitchFamily="49" charset="0"/>
              </a:rPr>
              <a:t> para identificar volumes EBS não anexados a nenhuma instância e removê-los</a:t>
            </a: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677798"/>
                  </p:ext>
                </p:extLst>
              </p:nvPr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96868"/>
                  </p:ext>
                </p:extLst>
              </p:nvPr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266662"/>
                  </p:ext>
                </p:extLst>
              </p:nvPr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045582"/>
                  </p:ext>
                </p:extLst>
              </p:nvPr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093563"/>
                  </p:ext>
                </p:extLst>
              </p:nvPr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15733"/>
                  </p:ext>
                </p:extLst>
              </p:nvPr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0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7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identificar volumes EBS não anexados a nenhuma instância e removê-los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37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5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18549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63190" y="338140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24350" y="324806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2248809" y="3139832"/>
            <a:ext cx="6175188" cy="6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Os efeitos da prática aqui consolidada apenas são visíveis quando há volumes EBS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vínculo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instâncias EC2. Assim, a função irá identificar tais volumes e eliminá-los, proporcionando, por exemplo, uma maior economia de custos em uma conta AWS.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39DA58-A5F0-4470-C1E6-DD8D6EA66250}"/>
              </a:ext>
            </a:extLst>
          </p:cNvPr>
          <p:cNvSpPr txBox="1"/>
          <p:nvPr/>
        </p:nvSpPr>
        <p:spPr>
          <a:xfrm>
            <a:off x="720004" y="3764280"/>
            <a:ext cx="7703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“gerar” volumes EBS sem vínculo (para fins de testes), é possível criar instâncias EC2 com a opção “Delete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Termination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 configurada para “No”, permitindo assim a eliminação das instâncias e a manutenção dos volumes (os quais serão identificados e eliminados posteriormente pela função Lambda). Adicionalmente, é possível acessar a rota: “EC2 &gt; Volumes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Create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volume” para criar um volume não vinculado.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imagem acima, percebe-se a existência de 2 volumes EBS anexados à instâncias EC2 e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3 volumes sem nenhum vínculo.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Atente-se aos Ids dos volumes não vinculados para posterior validação nos logs...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25609-4BE8-691F-B3E9-D18436AB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355418"/>
            <a:ext cx="7185996" cy="1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9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</a:t>
            </a:r>
            <a:r>
              <a:rPr lang="en"/>
              <a:t>PRÁTICA </a:t>
            </a:r>
            <a:r>
              <a:rPr lang="en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81125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01404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identificar e eliminar volumes EBS não vinculados à nenhuma instância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Eliminar volumes EBS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as regiões da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volumes EBS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B90917-4863-A3C3-55F0-19B783AC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0" y="4121705"/>
            <a:ext cx="6035767" cy="76303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DAA7ED35-38F4-136D-C3F0-22A5520533CD}"/>
              </a:ext>
            </a:extLst>
          </p:cNvPr>
          <p:cNvSpPr txBox="1"/>
          <p:nvPr/>
        </p:nvSpPr>
        <p:spPr>
          <a:xfrm>
            <a:off x="1037192" y="1408189"/>
            <a:ext cx="457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ManageEBSVolumes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ec2:DeleteVolume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55654" y="2071053"/>
            <a:ext cx="181535" cy="893512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57278" y="2581996"/>
            <a:ext cx="240378" cy="137276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  <a:endCxn id="44" idx="1"/>
          </p:cNvCxnSpPr>
          <p:nvPr/>
        </p:nvCxnSpPr>
        <p:spPr>
          <a:xfrm rot="10800000" flipH="1" flipV="1">
            <a:off x="4037188" y="2517808"/>
            <a:ext cx="1520089" cy="750567"/>
          </a:xfrm>
          <a:prstGeom prst="bentConnector5">
            <a:avLst>
              <a:gd name="adj1" fmla="val 26431"/>
              <a:gd name="adj2" fmla="val 100077"/>
              <a:gd name="adj3" fmla="val 54429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2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C89C2F7-1324-1904-C52E-C08458FC98DC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31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8" y="1475234"/>
            <a:ext cx="2578099" cy="230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volumes EBS sem vínculo.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352024"/>
            <a:ext cx="51595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todas as regiões AWS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 AWS.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409099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todos os volumes EBS com status “Available”, indicando assim que os mesmos existem, estão ativos, porém não vinculados à instâncias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volumes coletada para aplicar o método delete() de modo a eliminar o volume.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a eliminação de volumes EBS não vinculados.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812230" y="1389261"/>
            <a:ext cx="5404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as regiões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'Iterando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sobre 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AWS em busca de volumes EBS não vinculados'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recurso ec2 na região do loop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volumes não vinculados ('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staus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= disponível')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volumes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ec2.volumes.filter(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volumes disponíveis (não vinculados)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volumes: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ec2.Volume(volume.id)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'Identificado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v.size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GiB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vinculado'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v.delete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'Volume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deletado com sucesso'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deletar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volume.id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55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rate,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rate: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7CC72-0377-6FC6-3BBB-6BE346CE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69" y="1298027"/>
            <a:ext cx="4124270" cy="3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8DADA-DAEF-5893-3B33-41F4A47E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B9B19"/>
                </a:solidFill>
              </a:rPr>
              <a:t>/PRÁTICA 07</a:t>
            </a:r>
            <a:br>
              <a:rPr lang="en" dirty="0"/>
            </a:br>
            <a:r>
              <a:rPr lang="en" sz="3200" dirty="0"/>
              <a:t>COLETANDO DADOS DO S3 E INSERINDO NO DYNAMODB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4469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068938"/>
                  </p:ext>
                </p:extLst>
              </p:nvPr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3416241"/>
                  </p:ext>
                </p:extLst>
              </p:nvPr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Slid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603107"/>
                  </p:ext>
                </p:extLst>
              </p:nvPr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Slid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002300"/>
                  </p:ext>
                </p:extLst>
              </p:nvPr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0007899"/>
                  </p:ext>
                </p:extLst>
              </p:nvPr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Zoom de Slide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4617213"/>
                  </p:ext>
                </p:extLst>
              </p:nvPr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Zoom de Slide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94474"/>
                  </p:ext>
                </p:extLst>
              </p:nvPr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Zoom de Slide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366149"/>
                  </p:ext>
                </p:extLst>
              </p:nvPr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Zoom de Slide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2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24" grpId="0"/>
      <p:bldP spid="274" grpId="0"/>
      <p:bldP spid="6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Slid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Slid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Zoom de Slide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Zoom de Slide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Zoom de Slide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Zoom de Slide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2269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AE15640-534B-29C7-D54C-41F5E9E0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51" y="1539198"/>
            <a:ext cx="7175500" cy="1367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5E10C-55BB-676D-F0EA-50151FD8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733" y="2974412"/>
            <a:ext cx="5918533" cy="15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7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5407885" cy="36426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ler objeto JSON do S3, listar e criar tabelas, além de inserir registros no DynamoDB.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JSON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18FD7F4-E7CB-7866-A56E-F2A4F0FC92AE}"/>
              </a:ext>
            </a:extLst>
          </p:cNvPr>
          <p:cNvSpPr txBox="1"/>
          <p:nvPr/>
        </p:nvSpPr>
        <p:spPr>
          <a:xfrm>
            <a:off x="759489" y="1299716"/>
            <a:ext cx="55894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S3GetJSONData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arn:aws:dynamodb:sa-east-1:596533897380:table/rock-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6995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578DFC8-F55A-9736-9D05-E913D3C24055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096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949566" cy="220653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14867" y="3528625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76027" y="339528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29048" y="3713838"/>
            <a:ext cx="4949565" cy="11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Iniciando o módulo lambda_function.py, a lógica de programação tem por início pela importação das bibliotecas, configuração dos logs e definição de variáveis que poderão, eventualmente, ser utilizadas na criação de uma tabela do DynamoDB. O modo como as variáveis são inicializadas foi pensado de modo a facilitar as chamadas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a partir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818509" y="1260109"/>
            <a:ext cx="5099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para configuração da tabela no DynamoDB (em caso de criação)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62A7D03C-DBFE-E318-DD5B-10873CB6FA06}"/>
              </a:ext>
            </a:extLst>
          </p:cNvPr>
          <p:cNvSpPr/>
          <p:nvPr/>
        </p:nvSpPr>
        <p:spPr>
          <a:xfrm>
            <a:off x="5839479" y="1188744"/>
            <a:ext cx="2584520" cy="315389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224DA19-5360-DCC6-FA19-8682E36458AA}"/>
              </a:ext>
            </a:extLst>
          </p:cNvPr>
          <p:cNvSpPr txBox="1"/>
          <p:nvPr/>
        </p:nvSpPr>
        <p:spPr>
          <a:xfrm>
            <a:off x="5903625" y="1230362"/>
            <a:ext cx="24218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ReadCapacityUnits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WriteCapacityUnits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Google Shape;731;p37">
            <a:extLst>
              <a:ext uri="{FF2B5EF4-FFF2-40B4-BE49-F238E27FC236}">
                <a16:creationId xmlns:a16="http://schemas.microsoft.com/office/drawing/2014/main" id="{B9B89188-DFD1-ACA4-AFBC-90909BAFC1A1}"/>
              </a:ext>
            </a:extLst>
          </p:cNvPr>
          <p:cNvSpPr txBox="1">
            <a:spLocks/>
          </p:cNvSpPr>
          <p:nvPr/>
        </p:nvSpPr>
        <p:spPr>
          <a:xfrm>
            <a:off x="6991224" y="4342636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2" name="Google Shape;398;p31">
            <a:extLst>
              <a:ext uri="{FF2B5EF4-FFF2-40B4-BE49-F238E27FC236}">
                <a16:creationId xmlns:a16="http://schemas.microsoft.com/office/drawing/2014/main" id="{95EFD7EC-820C-3D1C-BB6A-42443AFED6A0}"/>
              </a:ext>
            </a:extLst>
          </p:cNvPr>
          <p:cNvSpPr txBox="1">
            <a:spLocks/>
          </p:cNvSpPr>
          <p:nvPr/>
        </p:nvSpPr>
        <p:spPr>
          <a:xfrm>
            <a:off x="6144279" y="458055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967059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4321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3" y="1412469"/>
            <a:ext cx="2836973" cy="20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Agora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o primeiro bloco de código visa obter as informações do objeto JSON alvo de uma ação de PUT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cujo trigger da função Lambda foi configurado. Esta ação foi dividida em duas etapas no código: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Extração dos parâmetros do evento de PUT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e transformação do objeto em JSON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900950" y="1299716"/>
            <a:ext cx="520774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variáveis através do evento recebido como parâmetro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'Evento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inserção no s3 a ser tratado nesta função Lambda: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de evento na função.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'Lendo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de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189FBFB7-EE5B-7C30-2296-D236B736274B}"/>
              </a:ext>
            </a:extLst>
          </p:cNvPr>
          <p:cNvSpPr txBox="1">
            <a:spLocks/>
          </p:cNvSpPr>
          <p:nvPr/>
        </p:nvSpPr>
        <p:spPr>
          <a:xfrm>
            <a:off x="7021477" y="392551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5A80A8C5-655F-72BF-EE27-9B9A17519FAF}"/>
              </a:ext>
            </a:extLst>
          </p:cNvPr>
          <p:cNvSpPr txBox="1">
            <a:spLocks/>
          </p:cNvSpPr>
          <p:nvPr/>
        </p:nvSpPr>
        <p:spPr>
          <a:xfrm>
            <a:off x="7129199" y="376156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517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sequência, um bloco de código extremamente importante para a dada função Lambda visa extrair o nome de todas as tabelas atualmente presentes no DynamoDB para verificar se a tabela alvo (definida pela variável TABLE_NAME) já existe.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a tabela alvo não está presente na lista de tabelas existentes, então um processo de criação é iniciado a partir das variáveis definidas na primeira parte do código. Para este processo, uma lógica de “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waiter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inserida para que posteriores ações na tabela alvo sejam feitas apenas após sua criação.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86633" y="1242637"/>
            <a:ext cx="540788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Listando tabelas do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tabelas existentes no DynamoDB'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[table.name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dynamodb.tables.all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tabelas do DynamoDB via boto3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existência da tabela rock-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criando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existente no DynamoDB. Iniciando processo de criação'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dynamodb.create_table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KeySchema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AttributeDefinitions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ProvisionedThroughput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'Aguardando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 completude da criação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table.meta.client.get_waiter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table_exists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atualizado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criar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Tabela já existe no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existe e será considerada como alvo das inserções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E1DC2A5E-DE69-A939-61F3-C26DDC01D921}"/>
              </a:ext>
            </a:extLst>
          </p:cNvPr>
          <p:cNvSpPr txBox="1">
            <a:spLocks/>
          </p:cNvSpPr>
          <p:nvPr/>
        </p:nvSpPr>
        <p:spPr>
          <a:xfrm>
            <a:off x="7333901" y="41831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5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F05B8122-99BB-0935-4843-88E0D63A43A1}"/>
              </a:ext>
            </a:extLst>
          </p:cNvPr>
          <p:cNvSpPr txBox="1">
            <a:spLocks/>
          </p:cNvSpPr>
          <p:nvPr/>
        </p:nvSpPr>
        <p:spPr>
          <a:xfrm>
            <a:off x="6510102" y="44254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252150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(5)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2"/>
            <a:ext cx="7801341" cy="375487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26557" y="1242637"/>
            <a:ext cx="738330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# Criando variáveis de controle para processo de ingestão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elementos do JSON aninhado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na tabela do 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'Registro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 com sucesso na tabela'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com falha em lista para posterior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debugging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Comunicando erro ao usuário (se aplicável)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registro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Contabilizando erro e validando limite de erros estabelecido 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'Quantidade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máxima de erros alcançada 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Encerrando processo de escrita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Caso o limite não tenha sido atingido, passar para próximo item do laço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249303" y="132208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10463" y="118874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110404" y="1491915"/>
            <a:ext cx="3227145" cy="175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garantida a existência da tabela alvo, é iniciado o processo de inserção dos itens. Para tal, um laço de repetição itera sobre cada um dos dicionários presentes na lista aninhada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inserção é feita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put_item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dynamodb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Adicionalmente, validações de inserções e tratamento de exceções foram inseridas para tornar o código sustentável.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DCEB256-42D2-019B-0EDB-3CBC7A11D7C1}"/>
              </a:ext>
            </a:extLst>
          </p:cNvPr>
          <p:cNvSpPr txBox="1">
            <a:spLocks/>
          </p:cNvSpPr>
          <p:nvPr/>
        </p:nvSpPr>
        <p:spPr>
          <a:xfrm>
            <a:off x="7005924" y="35604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6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DA24BCA5-3AE8-ACC5-F518-35C60E1F6E80}"/>
              </a:ext>
            </a:extLst>
          </p:cNvPr>
          <p:cNvSpPr txBox="1">
            <a:spLocks/>
          </p:cNvSpPr>
          <p:nvPr/>
        </p:nvSpPr>
        <p:spPr>
          <a:xfrm>
            <a:off x="7113646" y="339655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13713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(6)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7672985" cy="20557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90868" y="343177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52028" y="329843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90067" y="3596854"/>
            <a:ext cx="7733932" cy="99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a última etapa da função realiza validações se as inserções foram realizadas com sucesso, mostrando diferentes mensagens de logs para diferentes cenários.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retorno da função traz consigo um código de status e os próprios dados JSON formados por uma lista de dicionários no Python.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47135" y="1306397"/>
            <a:ext cx="77768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Validando resultado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'Todos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foram inseridos com sucesso na tabela do DynamoDB'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com sucesso 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com falhas'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417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3534172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3"/>
            <a:ext cx="4811586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786871" y="1256278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48031" y="112293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09012" y="1432678"/>
            <a:ext cx="3041285" cy="33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trigger ao lado está configurado para acionar a função Lambda sempre que uma ação de PUT ocorrer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especificado dentro do caminho lambda/output/ onde o objeto alvo tenha a extensão JSON.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Basicamente, segundo o diagrama disponibilizado no slide inicial desta função, a ação de PUT deste arquivo JSON é feita por uma outra função Lambda, mais especificamente a função experts-aws-lambda-104. Esta função também possui um gatilho de PUT para um objeto CSV em lambda/input/. As ações estão encadeadas.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outras palavras, criar um evento de PUT do arquivo CSV irá gerar um evento de PUT de um arquivo JSON, executando assim esta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8E981A-32B7-F36A-6B76-BF17EE0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294938"/>
            <a:ext cx="4485853" cy="33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63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VALEU!</a:t>
            </a:r>
            <a:endParaRPr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93" y="2357041"/>
            <a:ext cx="1955484" cy="19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2384;p76">
            <a:extLst>
              <a:ext uri="{FF2B5EF4-FFF2-40B4-BE49-F238E27FC236}">
                <a16:creationId xmlns:a16="http://schemas.microsoft.com/office/drawing/2014/main" id="{47C3347D-860B-2F39-F649-C2721BEDA7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34" y="1555917"/>
            <a:ext cx="310071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ótimo contar com a presença de vocês em mais esse treinamento!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3"/>
              </a:rPr>
              <a:t>A Cloud Guru (Mark </a:t>
            </a:r>
            <a:r>
              <a:rPr lang="pt-BR" dirty="0" err="1">
                <a:hlinkClick r:id="rId3"/>
              </a:rPr>
              <a:t>Richman</a:t>
            </a:r>
            <a:r>
              <a:rPr lang="pt-BR" dirty="0">
                <a:hlinkClick r:id="rId3"/>
              </a:rPr>
              <a:t>) – </a:t>
            </a:r>
            <a:r>
              <a:rPr lang="pt-BR" dirty="0" err="1">
                <a:hlinkClick r:id="rId3"/>
              </a:rPr>
              <a:t>Automating</a:t>
            </a:r>
            <a:r>
              <a:rPr lang="pt-BR" dirty="0">
                <a:hlinkClick r:id="rId3"/>
              </a:rPr>
              <a:t> AWS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Lambda, Python and Boto3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4"/>
              </a:rPr>
              <a:t>Udemy (Neal Davis) – Cloud </a:t>
            </a:r>
            <a:r>
              <a:rPr lang="pt-BR" dirty="0" err="1">
                <a:hlinkClick r:id="rId4"/>
              </a:rPr>
              <a:t>Practitioner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Exam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5"/>
              </a:rPr>
              <a:t>Udemy (Neal Davis) – </a:t>
            </a:r>
            <a:r>
              <a:rPr lang="pt-BR" dirty="0" err="1">
                <a:hlinkClick r:id="rId5"/>
              </a:rPr>
              <a:t>Solutions</a:t>
            </a:r>
            <a:r>
              <a:rPr lang="pt-BR" dirty="0">
                <a:hlinkClick r:id="rId5"/>
              </a:rPr>
              <a:t> Architect </a:t>
            </a:r>
            <a:r>
              <a:rPr lang="pt-BR" dirty="0" err="1">
                <a:hlinkClick r:id="rId5"/>
              </a:rPr>
              <a:t>Associate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Exam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6"/>
              </a:rPr>
              <a:t>YouTube (Douglas </a:t>
            </a:r>
            <a:r>
              <a:rPr lang="pt-BR" dirty="0" err="1">
                <a:hlinkClick r:id="rId6"/>
              </a:rPr>
              <a:t>Mugnos</a:t>
            </a:r>
            <a:r>
              <a:rPr lang="pt-BR" dirty="0">
                <a:hlinkClick r:id="rId6"/>
              </a:rPr>
              <a:t>) – Minha primeira função Lambda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7"/>
              </a:rPr>
              <a:t>YouTube (Um Inventor Qualquer) – Aprenda AWS neste Curso Prático GRATUITO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8"/>
              </a:rPr>
              <a:t>YouTube (Cristiano </a:t>
            </a:r>
            <a:r>
              <a:rPr lang="pt-BR" dirty="0" err="1">
                <a:hlinkClick r:id="rId8"/>
              </a:rPr>
              <a:t>Pelizzari</a:t>
            </a:r>
            <a:r>
              <a:rPr lang="pt-BR" dirty="0">
                <a:hlinkClick r:id="rId8"/>
              </a:rPr>
              <a:t>) – Treinamento AWS – Funções Lambda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4793</TotalTime>
  <Words>13030</Words>
  <Application>Microsoft Office PowerPoint</Application>
  <PresentationFormat>Apresentação na tela (16:9)</PresentationFormat>
  <Paragraphs>1508</Paragraphs>
  <Slides>95</Slides>
  <Notes>95</Notes>
  <HiddenSlides>49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95</vt:i4>
      </vt:variant>
    </vt:vector>
  </HeadingPairs>
  <TitlesOfParts>
    <vt:vector size="115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/CHEGOU A HORA DE APRENDER NA PRÁTICA!</vt:lpstr>
      <vt:lpstr>/ANTES DE COMEÇARMOS…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 (1) – CLOUDWATCH</vt:lpstr>
      <vt:lpstr>/AÇÕES PRÁTICA 03. ROLE IAM (2) – S3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 (1) - OVERVIEW</vt:lpstr>
      <vt:lpstr>/AÇÕES PRÁTICA 04. ROLE IAM (2) – CLOUDWATCH</vt:lpstr>
      <vt:lpstr>/AÇÕES PRÁTICA 04. ROLE IAM (3) – S3 GET CSV</vt:lpstr>
      <vt:lpstr>/AÇÕES PRÁTICA 04. ROLE IAM (4) – S3 PUT JSON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LAMBDA HANDLER (4)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/PRÁTICA 06 ELIMINANDO VOLUMES EBS NÃO VINCULADOS</vt:lpstr>
      <vt:lpstr>/PRÁTICA 06. VOLUMES EBS NÃO VINCULADOS</vt:lpstr>
      <vt:lpstr>/PRÁTICA 06. VOLUMES EBS NÃO VINCULADOS</vt:lpstr>
      <vt:lpstr>/PRÁTICA 06. VOLUMES EBS NÃO VINCULADOS</vt:lpstr>
      <vt:lpstr>/AÇÕES PRÁTICA 06. VOLUMES EBS</vt:lpstr>
      <vt:lpstr>/AÇÕES PRÁTICA 06. ROLE IAM</vt:lpstr>
      <vt:lpstr>/AÇÕES PRÁTICA 06. LAMBDA HANDLER (1)</vt:lpstr>
      <vt:lpstr>/AÇÕES PRÁTICA 06. LAMBDA HANDLER (2)</vt:lpstr>
      <vt:lpstr>/AÇÕES PRÁTICA 06. LAMBDA HANDLER (3)</vt:lpstr>
      <vt:lpstr>/AÇÕES PRÁTICA 06. EVENTBRIDGE TRIGGER</vt:lpstr>
      <vt:lpstr>/PRÁTICA 07 COLETANDO DADOS DO S3 E INSERINDO NO DYNAMODB</vt:lpstr>
      <vt:lpstr>/PRÁTICA 07. DO S3 PARA O DYNAMODB</vt:lpstr>
      <vt:lpstr>/PRÁTICA 07. DO S3 PARA O DYNAMODB</vt:lpstr>
      <vt:lpstr>/PRÁTICA 07. DO S3 PARA O DYNAMODB</vt:lpstr>
      <vt:lpstr>/AÇÕES PRÁTICA 07. ROLE IAM</vt:lpstr>
      <vt:lpstr>/AÇÕES PRÁTICA 07. LAMBDA HANDLER (1)</vt:lpstr>
      <vt:lpstr>/AÇÕES PRÁTICA 07. LAMBDA HANDLER (2)</vt:lpstr>
      <vt:lpstr>/AÇÕES PRÁTICA 07. LAMBDA HANDLER (3)</vt:lpstr>
      <vt:lpstr>/AÇÕES PRÁTICA 07. LAMBDA HANDLER (4)</vt:lpstr>
      <vt:lpstr>/AÇÕES PRÁTICA 07. LAMBDA HANDLER (5)</vt:lpstr>
      <vt:lpstr>/AÇÕES PRÁTICA 07. LAMBDA HANDLER (6)</vt:lpstr>
      <vt:lpstr>/AÇÕES PRÁTICA 07. TRIGGER</vt:lpstr>
      <vt:lpstr>VALEU!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80</cp:revision>
  <dcterms:modified xsi:type="dcterms:W3CDTF">2022-06-10T02:25:48Z</dcterms:modified>
</cp:coreProperties>
</file>